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4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hony warren" initials="a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9"/>
  </p:normalViewPr>
  <p:slideViewPr>
    <p:cSldViewPr snapToGrid="0" snapToObjects="1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F636F-AE00-DC46-915C-1C51ECE245A5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F734C-C901-F64A-9CF5-FDA3FA83E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72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39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200026"/>
            <a:ext cx="10018713" cy="1485899"/>
          </a:xfrm>
        </p:spPr>
        <p:txBody>
          <a:bodyPr/>
          <a:lstStyle/>
          <a:p>
            <a:r>
              <a:rPr lang="en-US" dirty="0"/>
              <a:t>Trustee Discussions Feb &amp; May 2023</a:t>
            </a:r>
          </a:p>
        </p:txBody>
      </p:sp>
      <p:sp>
        <p:nvSpPr>
          <p:cNvPr id="11" name="Oval Callout 10"/>
          <p:cNvSpPr/>
          <p:nvPr/>
        </p:nvSpPr>
        <p:spPr>
          <a:xfrm>
            <a:off x="1484311" y="1391110"/>
            <a:ext cx="4138255" cy="2179994"/>
          </a:xfrm>
          <a:prstGeom prst="wedgeEllipseCallout">
            <a:avLst>
              <a:gd name="adj1" fmla="val 50726"/>
              <a:gd name="adj2" fmla="val -485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Our strong  funding position continues, and our investments are performing well despite market conditions.</a:t>
            </a:r>
          </a:p>
          <a:p>
            <a:pPr algn="ctr"/>
            <a:r>
              <a:rPr lang="en-US" sz="1600" dirty="0"/>
              <a:t>Focus on reviewing our investments is absolutely the Trustees No.1 priority.</a:t>
            </a:r>
          </a:p>
        </p:txBody>
      </p:sp>
      <p:sp>
        <p:nvSpPr>
          <p:cNvPr id="12" name="Oval Callout 11"/>
          <p:cNvSpPr/>
          <p:nvPr/>
        </p:nvSpPr>
        <p:spPr>
          <a:xfrm>
            <a:off x="1297858" y="4031252"/>
            <a:ext cx="4542503" cy="2418738"/>
          </a:xfrm>
          <a:prstGeom prst="wedgeEllipseCallout">
            <a:avLst>
              <a:gd name="adj1" fmla="val -43640"/>
              <a:gd name="adj2" fmla="val -6041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As part of our triennial review, we agreed changes to 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/>
              <a:t>The terms for transfer values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/>
              <a:t>Early retirement factors, and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/>
              <a:t>Trivial commutations.</a:t>
            </a:r>
          </a:p>
        </p:txBody>
      </p:sp>
      <p:sp>
        <p:nvSpPr>
          <p:cNvPr id="13" name="Oval Callout 12"/>
          <p:cNvSpPr/>
          <p:nvPr/>
        </p:nvSpPr>
        <p:spPr>
          <a:xfrm flipH="1">
            <a:off x="7201341" y="4031252"/>
            <a:ext cx="4542503" cy="2517989"/>
          </a:xfrm>
          <a:prstGeom prst="wedgeEllipseCallout">
            <a:avLst>
              <a:gd name="adj1" fmla="val -37479"/>
              <a:gd name="adj2" fmla="val -596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We are pleased to welcome David Collins as our new  Employer trustee.  David’s pensions background and knowledge of our scheme is invaluable ; a great addition to our Trustee group .</a:t>
            </a:r>
          </a:p>
          <a:p>
            <a:pPr algn="ctr"/>
            <a:r>
              <a:rPr lang="en-US" sz="1600" dirty="0"/>
              <a:t>Sadly our Chair Jill </a:t>
            </a:r>
            <a:r>
              <a:rPr lang="en-US" sz="1600" dirty="0" err="1"/>
              <a:t>Youds</a:t>
            </a:r>
            <a:r>
              <a:rPr lang="en-US" sz="1600" dirty="0"/>
              <a:t> will be leaving us  in September. </a:t>
            </a:r>
          </a:p>
        </p:txBody>
      </p:sp>
      <p:sp>
        <p:nvSpPr>
          <p:cNvPr id="14" name="Oval Callout 13"/>
          <p:cNvSpPr/>
          <p:nvPr/>
        </p:nvSpPr>
        <p:spPr>
          <a:xfrm>
            <a:off x="4695569" y="3089189"/>
            <a:ext cx="3398108" cy="1633369"/>
          </a:xfrm>
          <a:prstGeom prst="wedgeEllipseCallout">
            <a:avLst>
              <a:gd name="adj1" fmla="val -58112"/>
              <a:gd name="adj2" fmla="val -26474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Agreed we will continue with our Auditors and Legal Advisers, post a contract and value/cost review</a:t>
            </a:r>
            <a:r>
              <a:rPr lang="en-US" dirty="0"/>
              <a:t>.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5C8FA57-9233-6B45-8371-A17585DD5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124" y="1295244"/>
            <a:ext cx="5244721" cy="2133756"/>
          </a:xfrm>
          <a:prstGeom prst="wedgeEllipseCallout">
            <a:avLst>
              <a:gd name="adj1" fmla="val -54860"/>
              <a:gd name="adj2" fmla="val -4239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en-US" sz="1600" dirty="0"/>
              <a:t>Hymans continue to provide a very good service for members</a:t>
            </a:r>
            <a:r>
              <a:rPr lang="en-US" sz="1500" dirty="0"/>
              <a:t>.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en-US" sz="1600" dirty="0"/>
              <a:t>Members (deferred) are now able to use PRISM to retire online; a major beneficial enhancement of our on- line services</a:t>
            </a:r>
            <a:r>
              <a:rPr lang="en-US" sz="1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41758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950</TotalTime>
  <Words>160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Parallax</vt:lpstr>
      <vt:lpstr>Trustee Discussions Feb &amp; May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SERVICE CONTRACTS</dc:title>
  <dc:creator>anthony warren</dc:creator>
  <cp:lastModifiedBy>Melissa Murphy</cp:lastModifiedBy>
  <cp:revision>85</cp:revision>
  <cp:lastPrinted>2023-07-19T12:50:46Z</cp:lastPrinted>
  <dcterms:created xsi:type="dcterms:W3CDTF">2016-02-24T13:03:31Z</dcterms:created>
  <dcterms:modified xsi:type="dcterms:W3CDTF">2023-09-04T17:14:00Z</dcterms:modified>
</cp:coreProperties>
</file>